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EB Garamond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6" roundtripDataSignature="AMtx7mjAm7V9lIG/iDNIPtSV1BDOMVYV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EBGaramond-regular.fntdata"/><Relationship Id="rId21" Type="http://schemas.openxmlformats.org/officeDocument/2006/relationships/slide" Target="slides/slide16.xml"/><Relationship Id="rId24" Type="http://schemas.openxmlformats.org/officeDocument/2006/relationships/font" Target="fonts/EBGaramond-italic.fntdata"/><Relationship Id="rId23" Type="http://schemas.openxmlformats.org/officeDocument/2006/relationships/font" Target="fonts/EBGaramond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EBGaramond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0" name="Google Shape;60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3" name="Google Shape;123;p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9" name="Google Shape;129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6" name="Google Shape;136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8" name="Google Shape;148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6" name="Google Shape;156;p8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2" name="Google Shape;162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1" name="Google Shape;71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" name="Google Shape;78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4" name="Google Shape;8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0" name="Google Shape;90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be5d368101_3_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" name="Google Shape;98;g1be5d368101_3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5" name="Google Shape;105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7" name="Google Shape;117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20"/>
          <p:cNvSpPr txBox="1"/>
          <p:nvPr>
            <p:ph idx="10" type="dt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0"/>
          <p:cNvSpPr txBox="1"/>
          <p:nvPr>
            <p:ph idx="11" type="ftr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2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>
  <p:cSld name="1_Title and Conten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0"/>
          <p:cNvSpPr txBox="1"/>
          <p:nvPr>
            <p:ph type="title"/>
          </p:nvPr>
        </p:nvSpPr>
        <p:spPr>
          <a:xfrm>
            <a:off x="421766" y="77723"/>
            <a:ext cx="8300466" cy="415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10"/>
          <p:cNvSpPr txBox="1"/>
          <p:nvPr>
            <p:ph idx="1" type="body"/>
          </p:nvPr>
        </p:nvSpPr>
        <p:spPr>
          <a:xfrm>
            <a:off x="687704" y="1353121"/>
            <a:ext cx="6479858" cy="115416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10"/>
          <p:cNvSpPr txBox="1"/>
          <p:nvPr>
            <p:ph idx="10" type="dt"/>
          </p:nvPr>
        </p:nvSpPr>
        <p:spPr>
          <a:xfrm>
            <a:off x="3270695" y="4780330"/>
            <a:ext cx="2603182" cy="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10"/>
          <p:cNvSpPr txBox="1"/>
          <p:nvPr>
            <p:ph idx="11" type="ftr"/>
          </p:nvPr>
        </p:nvSpPr>
        <p:spPr>
          <a:xfrm>
            <a:off x="687705" y="4848910"/>
            <a:ext cx="516731" cy="1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10"/>
          <p:cNvSpPr txBox="1"/>
          <p:nvPr>
            <p:ph idx="12" type="sldNum"/>
          </p:nvPr>
        </p:nvSpPr>
        <p:spPr>
          <a:xfrm>
            <a:off x="8359901" y="4848911"/>
            <a:ext cx="124778" cy="42790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" name="Google Shape;22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" name="Google Shape;25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9" name="Google Shape;2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2" name="Google Shape;32;p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2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4" name="Google Shape;44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8" name="Google Shape;48;p2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9" name="Google Shape;49;p2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earthjournalism.net/stories/bengalurus-lakes-spew-toxic-foam-solution-offered-by-biodiesel-entrepreneur-gathers-dust" TargetMode="External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farm-energy.extension.org/used-and-waste-oil-and-grease-for-bio" TargetMode="External"/><Relationship Id="rId4" Type="http://schemas.openxmlformats.org/officeDocument/2006/relationships/hyperlink" Target="https://timesofindia.indiatimes.com/india/biofuel-from-algae-to-boost-indias-clean-energy-efforts-scientists-come-out-with-a-new-technique-to-use-this-source/articleshow/77724738.cms" TargetMode="External"/><Relationship Id="rId5" Type="http://schemas.openxmlformats.org/officeDocument/2006/relationships/hyperlink" Target="https://www.meddocsonline.org/ebooks/recent-trends-in-biotechnology/biodiesel-from-sewage-sludge-an-alternative-to-diesel.pdf" TargetMode="External"/><Relationship Id="rId6" Type="http://schemas.openxmlformats.org/officeDocument/2006/relationships/hyperlink" Target="https://www.meddocsonline.org/ebooks/recent-trends-in-biotechnology/biodiesel-from-sewage-sludge-an-alternative-to-diesel.pdf" TargetMode="External"/><Relationship Id="rId7" Type="http://schemas.openxmlformats.org/officeDocument/2006/relationships/hyperlink" Target="https://www.ecoideaz.com/innovative-green-ideas/fuel-from-algae-promises-to-be-a-clean-green-energy-source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Relationship Id="rId4" Type="http://schemas.openxmlformats.org/officeDocument/2006/relationships/image" Target="../media/image13.png"/><Relationship Id="rId5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pic>
        <p:nvPicPr>
          <p:cNvPr id="63" name="Google Shape;63;p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14" y="445025"/>
            <a:ext cx="2565600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93226" y="445025"/>
            <a:ext cx="3150774" cy="1739124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"/>
          <p:cNvSpPr/>
          <p:nvPr/>
        </p:nvSpPr>
        <p:spPr>
          <a:xfrm flipH="1">
            <a:off x="1794880" y="717896"/>
            <a:ext cx="48267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13</a:t>
            </a:r>
            <a:r>
              <a:rPr b="1" baseline="30000" i="0" lang="en-US" sz="1800" u="none" cap="none" strike="noStrik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</a:t>
            </a:r>
            <a:r>
              <a:rPr b="1" i="0" lang="en-US" sz="1800" u="none" cap="none" strike="noStrik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BIENNIAL LAKE SYMPOSIUM</a:t>
            </a:r>
            <a:endParaRPr b="0" i="0" sz="1800" u="none" cap="none" strike="noStrike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"/>
          <p:cNvSpPr/>
          <p:nvPr/>
        </p:nvSpPr>
        <p:spPr>
          <a:xfrm>
            <a:off x="1990846" y="1854798"/>
            <a:ext cx="47226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Topic : Biodiesel extraction from Algae</a:t>
            </a:r>
            <a:endParaRPr b="1" i="0" sz="1800" u="none" cap="none" strike="noStrike">
              <a:solidFill>
                <a:schemeClr val="accent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" name="Google Shape;67;p1"/>
          <p:cNvSpPr/>
          <p:nvPr/>
        </p:nvSpPr>
        <p:spPr>
          <a:xfrm>
            <a:off x="311700" y="3529958"/>
            <a:ext cx="17832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Amogh S Nadig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Nethra K P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b="1" i="0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Sanika N</a:t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US" sz="1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Class:10</a:t>
            </a:r>
            <a:endParaRPr b="1" i="0" sz="14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Home Unit SQPOV - Green" id="68" name="Google Shape;68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20014" y="2745167"/>
            <a:ext cx="2612286" cy="1762328"/>
          </a:xfrm>
          <a:prstGeom prst="rect">
            <a:avLst/>
          </a:prstGeom>
          <a:solidFill>
            <a:srgbClr val="ECECEC"/>
          </a:solidFill>
          <a:ln cap="sq" cmpd="sng" w="1905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5000" kx="195000" rotWithShape="0" algn="tl" dir="12900000" dist="50800" ky="145000">
              <a:srgbClr val="000000">
                <a:alpha val="29019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 txBox="1"/>
          <p:nvPr>
            <p:ph idx="1" type="body"/>
          </p:nvPr>
        </p:nvSpPr>
        <p:spPr>
          <a:xfrm>
            <a:off x="92600" y="444125"/>
            <a:ext cx="8136900" cy="43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Literature study (</a:t>
            </a:r>
            <a:r>
              <a:rPr lang="en-US" sz="20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https://earthjournalism.net/stories/bengalurus-lakes-spew-toxic-foam-solution-offered-by-biodiesel-entrepreneur-gathers-dust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reveals…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addition, the environmental problems associated with excessive usage of fossil consequently limits the utilization of these assets in the future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Screen Clipping" id="126" name="Google Shape;126;p9"/>
          <p:cNvPicPr preferRelativeResize="0"/>
          <p:nvPr/>
        </p:nvPicPr>
        <p:blipFill rotWithShape="1">
          <a:blip r:embed="rId4">
            <a:alphaModFix/>
          </a:blip>
          <a:srcRect b="11757" l="10785" r="0" t="10625"/>
          <a:stretch/>
        </p:blipFill>
        <p:spPr>
          <a:xfrm>
            <a:off x="4310750" y="1691975"/>
            <a:ext cx="3618400" cy="189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/>
          <p:nvPr>
            <p:ph type="title"/>
          </p:nvPr>
        </p:nvSpPr>
        <p:spPr>
          <a:xfrm>
            <a:off x="4305782" y="1"/>
            <a:ext cx="4526518" cy="6597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-US"/>
              <a:t>Results and Discussion</a:t>
            </a:r>
            <a:endParaRPr/>
          </a:p>
        </p:txBody>
      </p:sp>
      <p:sp>
        <p:nvSpPr>
          <p:cNvPr id="132" name="Google Shape;132;p14"/>
          <p:cNvSpPr txBox="1"/>
          <p:nvPr>
            <p:ph idx="1" type="body"/>
          </p:nvPr>
        </p:nvSpPr>
        <p:spPr>
          <a:xfrm>
            <a:off x="0" y="497711"/>
            <a:ext cx="5046562" cy="40711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en-US" sz="2400">
                <a:solidFill>
                  <a:schemeClr val="dk1"/>
                </a:solidFill>
              </a:rPr>
              <a:t>The product obtained by our experimental analysis had relatively less efficiency, hence when we went through the literature and found other efficient sources (Sewage –bio lipids) and  methods. </a:t>
            </a:r>
            <a:endParaRPr>
              <a:solidFill>
                <a:schemeClr val="dk1"/>
              </a:solidFill>
            </a:endParaRPr>
          </a:p>
          <a:p>
            <a:pPr indent="0" lvl="0" marL="76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●"/>
            </a:pPr>
            <a:r>
              <a:rPr lang="en-US" sz="2400">
                <a:solidFill>
                  <a:schemeClr val="dk1"/>
                </a:solidFill>
              </a:rPr>
              <a:t>We are to out source for the same and continue our literature review.</a:t>
            </a:r>
            <a:endParaRPr sz="2400">
              <a:solidFill>
                <a:schemeClr val="dk1"/>
              </a:solidFill>
            </a:endParaRPr>
          </a:p>
          <a:p>
            <a:pPr indent="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8107"/>
              <a:buNone/>
            </a:pPr>
            <a:r>
              <a:t/>
            </a:r>
            <a:endParaRPr/>
          </a:p>
        </p:txBody>
      </p:sp>
      <p:pic>
        <p:nvPicPr>
          <p:cNvPr id="133" name="Google Shape;13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37082" y="881934"/>
            <a:ext cx="3487800" cy="231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 txBox="1"/>
          <p:nvPr>
            <p:ph type="title"/>
          </p:nvPr>
        </p:nvSpPr>
        <p:spPr>
          <a:xfrm>
            <a:off x="3695700" y="1"/>
            <a:ext cx="5136600" cy="58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Conclusions</a:t>
            </a:r>
            <a:endParaRPr/>
          </a:p>
        </p:txBody>
      </p:sp>
      <p:sp>
        <p:nvSpPr>
          <p:cNvPr id="139" name="Google Shape;139;p15"/>
          <p:cNvSpPr txBox="1"/>
          <p:nvPr>
            <p:ph idx="1" type="body"/>
          </p:nvPr>
        </p:nvSpPr>
        <p:spPr>
          <a:xfrm>
            <a:off x="114300" y="584201"/>
            <a:ext cx="8718000" cy="39846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Currently in India, algae is not much commercially cultivated, it also requires high maintenance, skilled labor and technology.</a:t>
            </a:r>
            <a:endParaRPr sz="2300"/>
          </a:p>
          <a:p>
            <a:pPr indent="-285750" lvl="0" marL="28575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The product obtained by our experimental analysis had relatively less efficiency, later through the literature study found the other efficient sources (sewage –bio lipids) and methods to extract biodiesel. </a:t>
            </a:r>
            <a:endParaRPr sz="23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b="1"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/>
          <p:nvPr>
            <p:ph type="title"/>
          </p:nvPr>
        </p:nvSpPr>
        <p:spPr>
          <a:xfrm>
            <a:off x="3929450" y="-89775"/>
            <a:ext cx="2315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145" name="Google Shape;145;p16"/>
          <p:cNvSpPr txBox="1"/>
          <p:nvPr>
            <p:ph idx="1" type="body"/>
          </p:nvPr>
        </p:nvSpPr>
        <p:spPr>
          <a:xfrm>
            <a:off x="170125" y="482925"/>
            <a:ext cx="8520600" cy="40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85750" lvl="0" marL="28575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30"/>
              <a:buChar char="●"/>
            </a:pPr>
            <a:r>
              <a:rPr lang="en-US" sz="1729" u="sng">
                <a:solidFill>
                  <a:schemeClr val="hlink"/>
                </a:solidFill>
                <a:hlinkClick r:id="rId3"/>
              </a:rPr>
              <a:t>https://farm-energy.extension.org/used-and-waste-oil-and-grease-for-bio</a:t>
            </a:r>
            <a:endParaRPr sz="1729"/>
          </a:p>
          <a:p>
            <a:pPr indent="-285750" lvl="0" marL="28575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</a:pPr>
            <a:r>
              <a:rPr lang="en-US" sz="1770" u="sng">
                <a:solidFill>
                  <a:schemeClr val="hlink"/>
                </a:solidFill>
                <a:hlinkClick r:id="rId4"/>
              </a:rPr>
              <a:t>https://timesofindia.indiatimes.com/india/biofuel-from-algae-to-boost-indias-clean-energy-efforts-scientists-come-out-with-a-new-technique-to-use-this-source/articleshow/77724738.cms</a:t>
            </a:r>
            <a:endParaRPr sz="1770"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</a:pPr>
            <a:r>
              <a:rPr lang="en-US" sz="1770" u="sng">
                <a:solidFill>
                  <a:schemeClr val="hlink"/>
                </a:solidFill>
                <a:hlinkClick r:id="rId5"/>
              </a:rPr>
              <a:t>https://www.meddocsonline.org/ebooks/recent-trends-in-biotechnology/biodiesel-from-sewage-sludge-an-alternative-to-diesel.pdf</a:t>
            </a:r>
            <a:endParaRPr sz="1770"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</a:pPr>
            <a:r>
              <a:rPr lang="en-US" sz="1770" u="sng">
                <a:solidFill>
                  <a:schemeClr val="hlink"/>
                </a:solidFill>
                <a:hlinkClick r:id="rId6"/>
              </a:rPr>
              <a:t>https://www.meddocsonline.org/ebooks/recent-trends-in-biotechnology/biodiesel-from-sewage-sludge-an-alternative-to-diesel.pdf</a:t>
            </a:r>
            <a:endParaRPr sz="1770"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30"/>
              <a:buChar char="●"/>
            </a:pPr>
            <a:r>
              <a:rPr lang="en-US" sz="177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https://www.ecoideaz.com/innovative-green-ideas/fuel-from-algae-promises-to-be-a-clean-green-energy-source</a:t>
            </a:r>
            <a:endParaRPr sz="177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177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177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30"/>
              <a:buNone/>
            </a:pPr>
            <a:r>
              <a:t/>
            </a:r>
            <a:endParaRPr sz="177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1530"/>
              <a:buNone/>
            </a:pPr>
            <a:r>
              <a:rPr lang="en-US" sz="2112">
                <a:solidFill>
                  <a:schemeClr val="dk1"/>
                </a:solidFill>
              </a:rPr>
              <a:t> </a:t>
            </a:r>
            <a:endParaRPr sz="2112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7"/>
          <p:cNvSpPr txBox="1"/>
          <p:nvPr>
            <p:ph type="title"/>
          </p:nvPr>
        </p:nvSpPr>
        <p:spPr>
          <a:xfrm>
            <a:off x="4127500" y="0"/>
            <a:ext cx="4704800" cy="4450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Picture Gallery</a:t>
            </a:r>
            <a:endParaRPr/>
          </a:p>
        </p:txBody>
      </p:sp>
      <p:pic>
        <p:nvPicPr>
          <p:cNvPr id="151" name="Google Shape;151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45025"/>
            <a:ext cx="3453600" cy="222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63157" y="2605575"/>
            <a:ext cx="3152374" cy="2090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78727" y="445025"/>
            <a:ext cx="3453573" cy="216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"/>
          <p:cNvSpPr txBox="1"/>
          <p:nvPr>
            <p:ph type="title"/>
          </p:nvPr>
        </p:nvSpPr>
        <p:spPr>
          <a:xfrm>
            <a:off x="3794760" y="0"/>
            <a:ext cx="4927472" cy="6400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ACKNOWLEDGEMENT</a:t>
            </a:r>
            <a:endParaRPr/>
          </a:p>
        </p:txBody>
      </p:sp>
      <p:sp>
        <p:nvSpPr>
          <p:cNvPr id="159" name="Google Shape;159;p8"/>
          <p:cNvSpPr txBox="1"/>
          <p:nvPr>
            <p:ph idx="1" type="body"/>
          </p:nvPr>
        </p:nvSpPr>
        <p:spPr>
          <a:xfrm>
            <a:off x="251461" y="640080"/>
            <a:ext cx="8892539" cy="31911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619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are really privileged to be a part of Lake Symposium-2022-2023.</a:t>
            </a:r>
            <a:endParaRPr sz="2100">
              <a:solidFill>
                <a:schemeClr val="dk1"/>
              </a:solidFill>
            </a:endParaRPr>
          </a:p>
          <a:p>
            <a:pPr indent="-3619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Our sincere thanks, to the Indian Institute of Science, Department of Microbiology-Bangalore University.</a:t>
            </a:r>
            <a:endParaRPr sz="2100">
              <a:solidFill>
                <a:schemeClr val="dk1"/>
              </a:solidFill>
            </a:endParaRPr>
          </a:p>
          <a:p>
            <a:pPr indent="-361950" lvl="0" marL="5143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also extend our sincere thanks to our school,all our respected teachers and staffs for guiding us through this project.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en-US" sz="4000">
                <a:latin typeface="EB Garamond"/>
                <a:ea typeface="EB Garamond"/>
                <a:cs typeface="EB Garamond"/>
                <a:sym typeface="EB Garamond"/>
              </a:rPr>
              <a:t>THANK YOU</a:t>
            </a:r>
            <a:endParaRPr sz="4000"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Objectives</a:t>
            </a:r>
            <a:endParaRPr/>
          </a:p>
        </p:txBody>
      </p:sp>
      <p:sp>
        <p:nvSpPr>
          <p:cNvPr id="74" name="Google Shape;74;p2"/>
          <p:cNvSpPr txBox="1"/>
          <p:nvPr>
            <p:ph idx="1" type="body"/>
          </p:nvPr>
        </p:nvSpPr>
        <p:spPr>
          <a:xfrm>
            <a:off x="173620" y="1017725"/>
            <a:ext cx="8658680" cy="35511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Extraction of oil from algae and it’s conversion into biodiesel.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>
                <a:solidFill>
                  <a:schemeClr val="dk1"/>
                </a:solidFill>
              </a:rPr>
              <a:t>To study an alternative to diesel- Biodiesel.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75" name="Google Shape;7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1866050"/>
            <a:ext cx="6096000" cy="2812925"/>
          </a:xfrm>
          <a:prstGeom prst="rect">
            <a:avLst/>
          </a:prstGeom>
          <a:noFill/>
          <a:ln cap="rnd" cmpd="sng" w="1270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sx="97000" kx="900000" rotWithShape="0" algn="br" dir="10500000" dist="95250" sy="2300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"/>
          <p:cNvSpPr txBox="1"/>
          <p:nvPr>
            <p:ph type="title"/>
          </p:nvPr>
        </p:nvSpPr>
        <p:spPr>
          <a:xfrm>
            <a:off x="3715472" y="1"/>
            <a:ext cx="5116827" cy="7060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111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81" name="Google Shape;81;p3"/>
          <p:cNvSpPr txBox="1"/>
          <p:nvPr>
            <p:ph idx="1" type="body"/>
          </p:nvPr>
        </p:nvSpPr>
        <p:spPr>
          <a:xfrm>
            <a:off x="173620" y="520861"/>
            <a:ext cx="8658680" cy="404801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-3605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sz="2680">
                <a:solidFill>
                  <a:schemeClr val="dk1"/>
                </a:solidFill>
              </a:rPr>
              <a:t>According to a report published by Meddocs International, world energy demand rises by 1.3% every year.</a:t>
            </a:r>
            <a:endParaRPr sz="2680">
              <a:solidFill>
                <a:schemeClr val="dk1"/>
              </a:solidFill>
            </a:endParaRPr>
          </a:p>
          <a:p>
            <a:pPr indent="-3605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sz="2680">
                <a:solidFill>
                  <a:schemeClr val="dk1"/>
                </a:solidFill>
              </a:rPr>
              <a:t>It is anticipated that coal reserves could be available up to 2112 while oil and gas will be depleted by 2040 respectively.</a:t>
            </a:r>
            <a:endParaRPr sz="2680">
              <a:solidFill>
                <a:schemeClr val="dk1"/>
              </a:solidFill>
            </a:endParaRPr>
          </a:p>
          <a:p>
            <a:pPr indent="-360515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sz="2680">
                <a:solidFill>
                  <a:schemeClr val="dk1"/>
                </a:solidFill>
              </a:rPr>
              <a:t>Additionally, biodiesel possesses significant environmental benefits as it is highly biodegradable, nontoxic, safe for storage and handling, it burns much cleaner than petroleum diesel and therefore reduces most exhaust emission .</a:t>
            </a:r>
            <a:endParaRPr sz="2680">
              <a:solidFill>
                <a:schemeClr val="dk1"/>
              </a:solidFill>
            </a:endParaRPr>
          </a:p>
          <a:p>
            <a:pPr indent="-37325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●"/>
            </a:pPr>
            <a:r>
              <a:rPr lang="en-US" sz="2680">
                <a:solidFill>
                  <a:schemeClr val="dk1"/>
                </a:solidFill>
              </a:rPr>
              <a:t>Biodiesel may be effectively used as both, blend with conventional diesel fuel and in a pure form.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Principle</a:t>
            </a:r>
            <a:endParaRPr/>
          </a:p>
        </p:txBody>
      </p:sp>
      <p:sp>
        <p:nvSpPr>
          <p:cNvPr id="87" name="Google Shape;87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solidFill>
                  <a:schemeClr val="dk1"/>
                </a:solidFill>
              </a:rPr>
              <a:t>Oil + alcohol → biodiesel + glycerin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2400">
                <a:solidFill>
                  <a:schemeClr val="dk1"/>
                </a:solidFill>
              </a:rPr>
              <a:t>Biodiesel is an alternative fuel for diesel engines that is produced by chemically reacting biolipids ,with an alcohol such as methanol or ethanol</a:t>
            </a:r>
            <a:r>
              <a:rPr lang="en-US">
                <a:solidFill>
                  <a:schemeClr val="dk1"/>
                </a:solidFill>
              </a:rPr>
              <a:t>.</a:t>
            </a:r>
            <a:r>
              <a:rPr lang="en-US" sz="2000">
                <a:solidFill>
                  <a:schemeClr val="dk1"/>
                </a:solidFill>
              </a:rPr>
              <a:t> </a:t>
            </a:r>
            <a:endParaRPr/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5"/>
          <p:cNvSpPr txBox="1"/>
          <p:nvPr>
            <p:ph type="title"/>
          </p:nvPr>
        </p:nvSpPr>
        <p:spPr>
          <a:xfrm>
            <a:off x="3937000" y="0"/>
            <a:ext cx="4781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Materials and methods</a:t>
            </a:r>
            <a:endParaRPr/>
          </a:p>
        </p:txBody>
      </p:sp>
      <p:sp>
        <p:nvSpPr>
          <p:cNvPr id="93" name="Google Shape;93;p5"/>
          <p:cNvSpPr txBox="1"/>
          <p:nvPr>
            <p:ph idx="1" type="body"/>
          </p:nvPr>
        </p:nvSpPr>
        <p:spPr>
          <a:xfrm>
            <a:off x="206700" y="573588"/>
            <a:ext cx="8730600" cy="39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i="0" lang="en-US" sz="1900">
                <a:solidFill>
                  <a:schemeClr val="dk1"/>
                </a:solidFill>
              </a:rPr>
              <a:t>1 )</a:t>
            </a:r>
            <a:r>
              <a:rPr i="0" lang="en-US" sz="2200">
                <a:solidFill>
                  <a:schemeClr val="dk1"/>
                </a:solidFill>
              </a:rPr>
              <a:t> Folch Method (</a:t>
            </a:r>
            <a:r>
              <a:rPr lang="en-US" sz="2200">
                <a:solidFill>
                  <a:schemeClr val="dk1"/>
                </a:solidFill>
              </a:rPr>
              <a:t>obtaining</a:t>
            </a:r>
            <a:r>
              <a:rPr i="0" lang="en-US" sz="2200">
                <a:solidFill>
                  <a:schemeClr val="dk1"/>
                </a:solidFill>
              </a:rPr>
              <a:t> alga</a:t>
            </a:r>
            <a:r>
              <a:rPr lang="en-US" sz="2200">
                <a:solidFill>
                  <a:schemeClr val="dk1"/>
                </a:solidFill>
              </a:rPr>
              <a:t>l oil</a:t>
            </a:r>
            <a:r>
              <a:rPr i="0" lang="en-US" sz="2200">
                <a:solidFill>
                  <a:schemeClr val="dk1"/>
                </a:solidFill>
              </a:rPr>
              <a:t>)</a:t>
            </a:r>
            <a:endParaRPr i="0" sz="2200">
              <a:solidFill>
                <a:schemeClr val="dk1"/>
              </a:solidFill>
            </a:endParaRPr>
          </a:p>
          <a:p>
            <a:pPr indent="0" lvl="0" marL="114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200">
                <a:solidFill>
                  <a:schemeClr val="dk1"/>
                </a:solidFill>
              </a:rPr>
              <a:t>      </a:t>
            </a:r>
            <a:endParaRPr sz="22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dk1"/>
                </a:solidFill>
              </a:rPr>
              <a:t>Re-agents</a:t>
            </a:r>
            <a:r>
              <a:rPr i="0" lang="en-US" sz="2000">
                <a:solidFill>
                  <a:schemeClr val="dk1"/>
                </a:solidFill>
              </a:rPr>
              <a:t>: </a:t>
            </a:r>
            <a:r>
              <a:rPr lang="en-US" sz="2000">
                <a:solidFill>
                  <a:schemeClr val="dk1"/>
                </a:solidFill>
              </a:rPr>
              <a:t>c</a:t>
            </a:r>
            <a:r>
              <a:rPr i="0" lang="en-US" sz="2000">
                <a:solidFill>
                  <a:schemeClr val="dk1"/>
                </a:solidFill>
              </a:rPr>
              <a:t>hloroform, </a:t>
            </a:r>
            <a:r>
              <a:rPr lang="en-US" sz="2000">
                <a:solidFill>
                  <a:schemeClr val="dk1"/>
                </a:solidFill>
              </a:rPr>
              <a:t>m</a:t>
            </a:r>
            <a:r>
              <a:rPr i="0" lang="en-US" sz="2000">
                <a:solidFill>
                  <a:schemeClr val="dk1"/>
                </a:solidFill>
              </a:rPr>
              <a:t>ethanol, </a:t>
            </a:r>
            <a:r>
              <a:rPr lang="en-US" sz="2000">
                <a:solidFill>
                  <a:schemeClr val="dk1"/>
                </a:solidFill>
              </a:rPr>
              <a:t>s</a:t>
            </a:r>
            <a:r>
              <a:rPr i="0" lang="en-US" sz="2000">
                <a:solidFill>
                  <a:schemeClr val="dk1"/>
                </a:solidFill>
              </a:rPr>
              <a:t>aline water.</a:t>
            </a:r>
            <a:endParaRPr i="0" sz="2000">
              <a:solidFill>
                <a:schemeClr val="dk1"/>
              </a:solidFill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dk1"/>
                </a:solidFill>
              </a:rPr>
              <a:t>Materials Used: a</a:t>
            </a:r>
            <a:r>
              <a:rPr i="0" lang="en-US" sz="2000">
                <a:solidFill>
                  <a:schemeClr val="dk1"/>
                </a:solidFill>
              </a:rPr>
              <a:t>lg</a:t>
            </a:r>
            <a:r>
              <a:rPr lang="en-US" sz="2000">
                <a:solidFill>
                  <a:schemeClr val="dk1"/>
                </a:solidFill>
              </a:rPr>
              <a:t>al bloom</a:t>
            </a:r>
            <a:r>
              <a:rPr i="0" lang="en-US" sz="2000">
                <a:solidFill>
                  <a:schemeClr val="dk1"/>
                </a:solidFill>
              </a:rPr>
              <a:t>, </a:t>
            </a:r>
            <a:r>
              <a:rPr lang="en-US" sz="2000">
                <a:solidFill>
                  <a:schemeClr val="dk1"/>
                </a:solidFill>
              </a:rPr>
              <a:t>s</a:t>
            </a:r>
            <a:r>
              <a:rPr i="0" lang="en-US" sz="2000">
                <a:solidFill>
                  <a:schemeClr val="dk1"/>
                </a:solidFill>
              </a:rPr>
              <a:t>eparatory </a:t>
            </a:r>
            <a:r>
              <a:rPr lang="en-US" sz="2000">
                <a:solidFill>
                  <a:schemeClr val="dk1"/>
                </a:solidFill>
              </a:rPr>
              <a:t>f</a:t>
            </a:r>
            <a:r>
              <a:rPr i="0" lang="en-US" sz="2000">
                <a:solidFill>
                  <a:schemeClr val="dk1"/>
                </a:solidFill>
              </a:rPr>
              <a:t>unnel, </a:t>
            </a:r>
            <a:r>
              <a:rPr lang="en-US" sz="2000">
                <a:solidFill>
                  <a:schemeClr val="dk1"/>
                </a:solidFill>
              </a:rPr>
              <a:t>c</a:t>
            </a:r>
            <a:r>
              <a:rPr i="0" lang="en-US" sz="2000">
                <a:solidFill>
                  <a:schemeClr val="dk1"/>
                </a:solidFill>
              </a:rPr>
              <a:t>hina </a:t>
            </a:r>
            <a:r>
              <a:rPr lang="en-US" sz="2000">
                <a:solidFill>
                  <a:schemeClr val="dk1"/>
                </a:solidFill>
              </a:rPr>
              <a:t>d</a:t>
            </a:r>
            <a:r>
              <a:rPr i="0" lang="en-US" sz="2000">
                <a:solidFill>
                  <a:schemeClr val="dk1"/>
                </a:solidFill>
              </a:rPr>
              <a:t>ish, </a:t>
            </a:r>
            <a:r>
              <a:rPr lang="en-US" sz="2000">
                <a:solidFill>
                  <a:schemeClr val="dk1"/>
                </a:solidFill>
              </a:rPr>
              <a:t>t</a:t>
            </a:r>
            <a:r>
              <a:rPr i="0" lang="en-US" sz="2000">
                <a:solidFill>
                  <a:schemeClr val="dk1"/>
                </a:solidFill>
              </a:rPr>
              <a:t>est tubes,   </a:t>
            </a:r>
            <a:r>
              <a:rPr i="0" lang="en-US" sz="2000">
                <a:solidFill>
                  <a:schemeClr val="lt1"/>
                </a:solidFill>
              </a:rPr>
              <a:t>.                            . </a:t>
            </a:r>
            <a:r>
              <a:rPr lang="en-US" sz="2000">
                <a:solidFill>
                  <a:schemeClr val="lt1"/>
                </a:solidFill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b</a:t>
            </a:r>
            <a:r>
              <a:rPr i="0" lang="en-US" sz="2000">
                <a:solidFill>
                  <a:schemeClr val="dk1"/>
                </a:solidFill>
              </a:rPr>
              <a:t>eakers</a:t>
            </a:r>
            <a:r>
              <a:rPr lang="en-US" sz="2000">
                <a:solidFill>
                  <a:schemeClr val="dk1"/>
                </a:solidFill>
              </a:rPr>
              <a:t>, bunsen burner and tripod stand.</a:t>
            </a:r>
            <a:br>
              <a:rPr i="0" lang="en-US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94" name="Google Shape;9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88350" y="2517275"/>
            <a:ext cx="3455651" cy="198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1350" y="2640625"/>
            <a:ext cx="3455652" cy="207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e5d368101_3_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Study Area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t/>
            </a:r>
            <a:endParaRPr/>
          </a:p>
        </p:txBody>
      </p:sp>
      <p:sp>
        <p:nvSpPr>
          <p:cNvPr id="101" name="Google Shape;101;g1be5d368101_3_5"/>
          <p:cNvSpPr txBox="1"/>
          <p:nvPr>
            <p:ph idx="1" type="body"/>
          </p:nvPr>
        </p:nvSpPr>
        <p:spPr>
          <a:xfrm>
            <a:off x="311700" y="11653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Harvesting of algae was done in Ullal lake, using the plankton net.  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The temperature of water at which it was harvested was 21°C.</a:t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US" sz="2000">
                <a:solidFill>
                  <a:schemeClr val="dk1"/>
                </a:solidFill>
              </a:rPr>
              <a:t>The pH of the water was 7 ( neutral).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02" name="Google Shape;102;g1be5d368101_3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4500" y="2346150"/>
            <a:ext cx="5715000" cy="22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"/>
          <p:cNvSpPr txBox="1"/>
          <p:nvPr>
            <p:ph idx="1" type="body"/>
          </p:nvPr>
        </p:nvSpPr>
        <p:spPr>
          <a:xfrm>
            <a:off x="311700" y="581975"/>
            <a:ext cx="5679900" cy="39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</a:rPr>
              <a:t>Method</a:t>
            </a:r>
            <a:endParaRPr/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</a:rPr>
              <a:t>1) </a:t>
            </a:r>
            <a:r>
              <a:rPr lang="en-US" sz="2000">
                <a:solidFill>
                  <a:schemeClr val="dk1"/>
                </a:solidFill>
              </a:rPr>
              <a:t>Prepare a solution of Chloroform &amp; Methanol (Ethanol) in the ratio 2:1.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2) Weigh the algae. Its weight should be in the ratio 1:5 with the solution</a:t>
            </a:r>
            <a:r>
              <a:rPr lang="en-US" sz="1900">
                <a:solidFill>
                  <a:schemeClr val="dk1"/>
                </a:solidFill>
              </a:rPr>
              <a:t>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dk1"/>
                </a:solidFill>
              </a:rPr>
              <a:t>3) Add 1:4 volume of saline water including the solution &amp; Algae into the separatory funnel.                                                                                        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dk1"/>
                </a:solidFill>
              </a:rPr>
              <a:t>4) Mix it well &amp; let it rest until distinct layout are seen.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dk1"/>
                </a:solidFill>
              </a:rPr>
              <a:t>5) Separate the liquid.                                                                                             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2000">
                <a:solidFill>
                  <a:schemeClr val="dk1"/>
                </a:solidFill>
              </a:rPr>
              <a:t>6) Double boil the liquid to evaporate chloroform &amp; ethanol.</a:t>
            </a:r>
            <a:endParaRPr sz="2000">
              <a:solidFill>
                <a:schemeClr val="dk1"/>
              </a:solidFill>
            </a:endParaRPr>
          </a:p>
          <a:p>
            <a:pPr indent="-22860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08" name="Google Shape;10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0176" y="1530325"/>
            <a:ext cx="3152374" cy="2090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"/>
          <p:cNvSpPr txBox="1"/>
          <p:nvPr>
            <p:ph type="title"/>
          </p:nvPr>
        </p:nvSpPr>
        <p:spPr>
          <a:xfrm>
            <a:off x="3708400" y="1"/>
            <a:ext cx="5123900" cy="92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2) Reduction of FFA content</a:t>
            </a:r>
            <a:endParaRPr/>
          </a:p>
        </p:txBody>
      </p:sp>
      <p:sp>
        <p:nvSpPr>
          <p:cNvPr id="114" name="Google Shape;114;p7"/>
          <p:cNvSpPr txBox="1"/>
          <p:nvPr>
            <p:ph idx="1" type="body"/>
          </p:nvPr>
        </p:nvSpPr>
        <p:spPr>
          <a:xfrm>
            <a:off x="155850" y="670775"/>
            <a:ext cx="8832300" cy="41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85750" lvl="0" marL="28575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000">
                <a:solidFill>
                  <a:schemeClr val="dk1"/>
                </a:solidFill>
              </a:rPr>
              <a:t>According to the study,</a:t>
            </a:r>
            <a:r>
              <a:rPr lang="en-US" sz="2200">
                <a:solidFill>
                  <a:schemeClr val="dk1"/>
                </a:solidFill>
              </a:rPr>
              <a:t> algal oil contains a high FFA content, therefore a pre treatment to reduce the FFA percentage is advised.</a:t>
            </a:r>
            <a:endParaRPr sz="2200">
              <a:solidFill>
                <a:schemeClr val="dk1"/>
              </a:solidFill>
            </a:endParaRPr>
          </a:p>
          <a:p>
            <a:pPr indent="-285750" lvl="0" marL="28575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Char char="●"/>
            </a:pPr>
            <a:r>
              <a:rPr lang="en-US" sz="2200">
                <a:solidFill>
                  <a:schemeClr val="dk1"/>
                </a:solidFill>
              </a:rPr>
              <a:t>There are 4 methods to reduce FFA content: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❏"/>
            </a:pPr>
            <a:r>
              <a:rPr lang="en-US" sz="2200">
                <a:solidFill>
                  <a:schemeClr val="dk1"/>
                </a:solidFill>
              </a:rPr>
              <a:t>Acid Pre-Treatment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❏"/>
            </a:pPr>
            <a:r>
              <a:rPr lang="en-US" sz="2200">
                <a:solidFill>
                  <a:schemeClr val="dk1"/>
                </a:solidFill>
              </a:rPr>
              <a:t>Glycerolysis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❏"/>
            </a:pPr>
            <a:r>
              <a:rPr lang="en-US" sz="2200">
                <a:solidFill>
                  <a:schemeClr val="dk1"/>
                </a:solidFill>
              </a:rPr>
              <a:t>Solid Acid Catalyst</a:t>
            </a:r>
            <a:endParaRPr sz="2200">
              <a:solidFill>
                <a:schemeClr val="dk1"/>
              </a:solidFill>
            </a:endParaRPr>
          </a:p>
          <a:p>
            <a:pPr indent="-3683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❏"/>
            </a:pPr>
            <a:r>
              <a:rPr lang="en-US" sz="2200">
                <a:solidFill>
                  <a:schemeClr val="dk1"/>
                </a:solidFill>
              </a:rPr>
              <a:t>Supercritical Reactors 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/>
              <a:t>FUTURE PLAN</a:t>
            </a:r>
            <a:endParaRPr/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To use sewage sludge as an alternative  source of biodiesel production. Primary sewage sludge is an efficient source of oil which can be converted into biodiesel. </a:t>
            </a:r>
            <a:endParaRPr sz="2300">
              <a:solidFill>
                <a:schemeClr val="dk1"/>
              </a:solidFill>
            </a:endParaRPr>
          </a:p>
          <a:p>
            <a:pPr indent="-3746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Char char="●"/>
            </a:pPr>
            <a:r>
              <a:rPr lang="en-US" sz="2300">
                <a:solidFill>
                  <a:schemeClr val="dk1"/>
                </a:solidFill>
              </a:rPr>
              <a:t>The use of sewage biodiesel can effectively reduce the problem of short fall of fuel.</a:t>
            </a:r>
            <a:endParaRPr sz="2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